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12.jpg" ContentType="image/jpe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76" r:id="rId2"/>
  </p:sldMasterIdLst>
  <p:notesMasterIdLst>
    <p:notesMasterId r:id="rId15"/>
  </p:notesMasterIdLst>
  <p:sldIdLst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51435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7" y="8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7428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963077-C9F9-44C9-9F4B-5E8F3CCCA803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2358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https://www.edunext.co/es/articles/5-mejores-practicas-de-marketing-para-su-iniciativa-de-e-learning/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https://www.slidemake.com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https://www.pinterest.com/pin/cloud-based-elearning-is-so-famous-but-why-hexalearn-blog--452611831303614801/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https://elearninginfographics.com/top-6-benefits-cloud-elearning-authoring-infographic/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https://www.w2ssolutions.com/blog/choosing-a-cloud-platform-infographics/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https://www.vrogue.co/post/learning-architecture-design-best-design-idea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https://edx.readthedocs.io/projects/edx-partner-course-staff/en/latest/developing_course/workflow.html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https://milgrasp.com/features/user_management.html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https://stealthlabs.demolobby.com/blog/data-security-vs-data-privacy-an-imperative-distinction-to-protect-data/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https://www.vrogue.co/post/top-5-data-analytics-methodologies-analytics-yogi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12304-B33E-0248-E084-AFBD717F6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7678E2-5ADC-F61D-9ED2-F6D1C7DD8B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AA52E-A9AF-FD2F-5391-72309BC35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047CA-8148-284B-C7E1-AEA16C9AF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D5C25-3322-809C-E84A-BA80448D3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4840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5A3CC-21CC-B02A-FB10-44DF7ABEA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9CE50C-1C21-C52D-9529-6EFD6A7A1F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CC767-2760-66A6-DFC9-44AF26690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A17F1-F87A-6C6B-B996-DF7621F10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FE6FF-5D4F-CD7E-AA99-E3039EAA3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82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C9F0C9-89FD-C13A-7774-5DCBC729E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1624F-7C13-AB9F-71EC-671482B95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AC6D7-D7D7-FC56-9438-419CF75C0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99259-9175-A147-DC5A-58B5A382D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00AF6-99CB-3E40-373D-C9BB50DDB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67522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21271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6566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4835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03884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21627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45960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80328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793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007D-3911-C3DC-0247-26812ACE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163EF-E278-2A20-8610-FA316CDA9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3CC69-9D7A-1ED7-AA7E-F1694546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8E505-8F22-226B-82C3-122717C9A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BAE9-71F0-7337-AD87-B5D6EAC22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50414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0904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77024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29345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76928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50559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4349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49721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04556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31828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8133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A1189-8A82-8E0B-CB84-FC3C20023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C90C9-F62E-D3DC-D31D-46982E1FB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961F8-5F61-2D7A-EDF4-D7B576377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DC1DB-2017-ED4B-87DD-7A76B687A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B5665-F089-3D92-AEFF-774FA1604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91220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09178-8195-9DA5-2A2B-F365E424F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7F31C-8E64-701D-A689-38323F3838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4F1B6-AA07-18D5-1A24-31904B9107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F6723-EBB6-E150-703E-A17698FBC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94FDE6-7A34-D6F1-D7D1-ADD8C9AE2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2C0E6-B4F0-DE5D-C274-D0230FB80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5203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E59AF-4A3C-305C-1916-04D542AA8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140905-8F5B-411E-52E9-FC08D6199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C6E139-5586-D3D1-D043-9BB1EDFF2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AFDF43-4A83-4874-2D6F-E65E1A6FF2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035CBE-0584-10A4-7F2D-4FF948F9E5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3A1341-9E69-E962-FA48-E655C2D68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5061CB-E421-466F-6258-139774D0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0CCD46-656A-BD04-CCFD-B95EED820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8407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34C1-C7D2-38DD-B58A-1D6F1C51B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662CFE-63F4-6662-BD4D-738767811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11C58B-9FC9-9EC1-86F5-0E072907C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24038F-9C51-8624-18C6-80CA6261C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5863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5775A7-4338-A2D3-4685-37EDDA466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26803B-3422-FDD8-61D0-9A9168D04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7A45CD-E620-90CC-8307-D7A76C55C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948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C976-EACB-3F00-CBCD-0D8AEFC84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31E01-2A4D-8C6B-EBDD-059FF8766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5875F9-8113-B250-F882-27088BD97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7B58C-E762-6249-D0D2-A174C173F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3C8AC-0A4E-E385-4155-BF0CB6D6D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F20D93-9D60-5C0E-654E-1B676C651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5573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3CD83-A204-D106-55E3-A2978AA32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FC603B-EC18-7F7C-F9B3-DF8AFFA454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6342DD-8034-7B5C-AC4D-7898A615CA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2BC0C8-D170-C2C3-3993-A80C5C3C9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0BF167-3361-6D82-8A48-6C35A230A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8F3C6-E35A-B5B8-87AE-AC7C283A3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2745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F75A30-0B59-0709-5141-9467C125F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F8D72-B560-0D83-15DD-8CE4C6B5B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DAC9B-525D-FA07-A44B-2374576C3D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70949-93EB-42AE-8743-485453BB3DB7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F88EB-2C87-FF71-B4E7-1D795072DA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B9987-2297-F7C6-B2BA-AB30B0F85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BB715-73C4-4798-9BBE-FD34A0856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38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28DC037-B719-49A6-A669-129F1E4FEA42}" type="datetimeFigureOut">
              <a:rPr lang="en-IN" smtClean="0"/>
              <a:t>01-08-2024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E68B5-3221-4A1E-AED2-4F9C6C1022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12433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</p:sldLayoutIdLst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9ACD892-4D81-CF5D-324C-A6206D8241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83" y="384677"/>
            <a:ext cx="720090" cy="7200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5D06EF-D4A7-5101-6692-538699FD6E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8302" y="384677"/>
            <a:ext cx="725805" cy="725805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37F289-D78D-E2AD-A161-88538720F667}"/>
              </a:ext>
            </a:extLst>
          </p:cNvPr>
          <p:cNvSpPr txBox="1"/>
          <p:nvPr/>
        </p:nvSpPr>
        <p:spPr>
          <a:xfrm>
            <a:off x="1677761" y="510338"/>
            <a:ext cx="4573166" cy="870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342900">
              <a:lnSpc>
                <a:spcPct val="115000"/>
              </a:lnSpc>
              <a:spcAft>
                <a:spcPts val="600"/>
              </a:spcAft>
            </a:pPr>
            <a:r>
              <a:rPr lang="en-IN" sz="1350" b="1" kern="10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SAVEETHA SCHOOL OF ENGINEERING</a:t>
            </a:r>
            <a:endParaRPr lang="en-IN" sz="825" kern="100" dirty="0">
              <a:solidFill>
                <a:prstClr val="white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 defTabSz="342900">
              <a:lnSpc>
                <a:spcPct val="115000"/>
              </a:lnSpc>
              <a:spcAft>
                <a:spcPts val="600"/>
              </a:spcAft>
            </a:pPr>
            <a:r>
              <a:rPr lang="en-IN" sz="1350" b="1" kern="10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SAVEETHA INSTITUTE OF MEDICAL AND TECHNICAL SCIENCES</a:t>
            </a:r>
            <a:endParaRPr lang="en-IN" sz="825" kern="100" dirty="0">
              <a:solidFill>
                <a:prstClr val="white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A33FF7-5224-A2F7-9341-BC356C17948B}"/>
              </a:ext>
            </a:extLst>
          </p:cNvPr>
          <p:cNvSpPr txBox="1"/>
          <p:nvPr/>
        </p:nvSpPr>
        <p:spPr>
          <a:xfrm>
            <a:off x="560819" y="1346953"/>
            <a:ext cx="695109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342900"/>
            <a:r>
              <a:rPr lang="en-US" sz="1350" b="1" dirty="0">
                <a:solidFill>
                  <a:prstClr val="white"/>
                </a:solidFill>
                <a:latin typeface="Century Gothic"/>
              </a:rPr>
              <a:t>COURSE CODE:</a:t>
            </a:r>
            <a:r>
              <a:rPr lang="en-IN" sz="1350" dirty="0">
                <a:solidFill>
                  <a:prstClr val="white"/>
                </a:solidFill>
                <a:latin typeface="Century Gothic"/>
              </a:rPr>
              <a:t> </a:t>
            </a:r>
          </a:p>
          <a:p>
            <a:pPr algn="ctr" defTabSz="342900"/>
            <a:r>
              <a:rPr lang="en-IN" sz="1350" dirty="0">
                <a:solidFill>
                  <a:prstClr val="white"/>
                </a:solidFill>
                <a:latin typeface="Century Gothic"/>
              </a:rPr>
              <a:t>CSA1590 CLOUD COMPUTING FOR BIG DATA ANLYTICS FOR VIRTUAL CLUSTERS</a:t>
            </a:r>
          </a:p>
          <a:p>
            <a:pPr defTabSz="342900"/>
            <a:endParaRPr lang="en-US" sz="1350" dirty="0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E2D2F3-2C78-9F77-E96A-910AD1C1CB8E}"/>
              </a:ext>
            </a:extLst>
          </p:cNvPr>
          <p:cNvSpPr txBox="1"/>
          <p:nvPr/>
        </p:nvSpPr>
        <p:spPr>
          <a:xfrm>
            <a:off x="263590" y="2065305"/>
            <a:ext cx="6237426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/>
            <a:r>
              <a:rPr lang="en-US" sz="2100" b="1" dirty="0">
                <a:solidFill>
                  <a:prstClr val="white"/>
                </a:solidFill>
                <a:latin typeface="Century Gothic"/>
              </a:rPr>
              <a:t>TOPIC</a:t>
            </a:r>
            <a:r>
              <a:rPr lang="en-US" sz="2100" dirty="0">
                <a:solidFill>
                  <a:prstClr val="white"/>
                </a:solidFill>
                <a:latin typeface="Century Gothic"/>
              </a:rPr>
              <a:t>:</a:t>
            </a:r>
          </a:p>
          <a:p>
            <a:pPr defTabSz="34290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Implement A Cloud-based E-learning Through Any Open Cloud Platform</a:t>
            </a:r>
            <a:endParaRPr lang="en-IN" sz="200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7161B9-6A3C-7805-C433-1EA15808BE76}"/>
              </a:ext>
            </a:extLst>
          </p:cNvPr>
          <p:cNvSpPr txBox="1"/>
          <p:nvPr/>
        </p:nvSpPr>
        <p:spPr>
          <a:xfrm rot="10800000" flipH="1" flipV="1">
            <a:off x="257331" y="3548629"/>
            <a:ext cx="3353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/>
            <a:r>
              <a:rPr lang="en-US" sz="1350" dirty="0">
                <a:solidFill>
                  <a:prstClr val="white"/>
                </a:solidFill>
                <a:latin typeface="Century Gothic"/>
              </a:rPr>
              <a:t>FACULTY </a:t>
            </a:r>
            <a:r>
              <a:rPr lang="en-US" sz="1350" dirty="0" err="1">
                <a:solidFill>
                  <a:prstClr val="white"/>
                </a:solidFill>
                <a:latin typeface="Century Gothic"/>
              </a:rPr>
              <a:t>NAME:Dr.Gnana</a:t>
            </a:r>
            <a:r>
              <a:rPr lang="en-US" sz="1350" dirty="0">
                <a:solidFill>
                  <a:prstClr val="white"/>
                </a:solidFill>
                <a:latin typeface="Century Gothic"/>
              </a:rPr>
              <a:t> </a:t>
            </a:r>
            <a:r>
              <a:rPr lang="en-US" sz="1350" dirty="0" err="1">
                <a:solidFill>
                  <a:prstClr val="white"/>
                </a:solidFill>
                <a:latin typeface="Century Gothic"/>
              </a:rPr>
              <a:t>Soundari</a:t>
            </a:r>
            <a:endParaRPr lang="en-IN" sz="1350" dirty="0"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E8C2BB-31B2-753B-5F83-1A19C03234D3}"/>
              </a:ext>
            </a:extLst>
          </p:cNvPr>
          <p:cNvSpPr txBox="1"/>
          <p:nvPr/>
        </p:nvSpPr>
        <p:spPr>
          <a:xfrm>
            <a:off x="285046" y="3940665"/>
            <a:ext cx="237230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/>
            <a:r>
              <a:rPr lang="en-US" sz="1350" dirty="0">
                <a:solidFill>
                  <a:prstClr val="white"/>
                </a:solidFill>
                <a:latin typeface="Century Gothic"/>
              </a:rPr>
              <a:t>By,</a:t>
            </a:r>
          </a:p>
          <a:p>
            <a:pPr defTabSz="342900"/>
            <a:r>
              <a:rPr lang="en-US" sz="1350" dirty="0">
                <a:solidFill>
                  <a:prstClr val="white"/>
                </a:solidFill>
                <a:latin typeface="Century Gothic"/>
              </a:rPr>
              <a:t>NAME :</a:t>
            </a:r>
            <a:r>
              <a:rPr lang="en-US" sz="1350" dirty="0" err="1">
                <a:solidFill>
                  <a:prstClr val="white"/>
                </a:solidFill>
                <a:latin typeface="Century Gothic"/>
              </a:rPr>
              <a:t>k.Murali</a:t>
            </a:r>
            <a:r>
              <a:rPr lang="en-US" sz="1350" dirty="0">
                <a:solidFill>
                  <a:prstClr val="white"/>
                </a:solidFill>
                <a:latin typeface="Century Gothic"/>
              </a:rPr>
              <a:t> </a:t>
            </a:r>
            <a:r>
              <a:rPr lang="en-US" sz="1350" dirty="0" err="1">
                <a:solidFill>
                  <a:prstClr val="white"/>
                </a:solidFill>
                <a:latin typeface="Century Gothic"/>
              </a:rPr>
              <a:t>krishna</a:t>
            </a:r>
            <a:endParaRPr lang="en-US" sz="1350" dirty="0">
              <a:solidFill>
                <a:prstClr val="white"/>
              </a:solidFill>
              <a:latin typeface="Century Gothic"/>
            </a:endParaRPr>
          </a:p>
          <a:p>
            <a:pPr defTabSz="342900"/>
            <a:r>
              <a:rPr lang="en-IN" sz="1350" dirty="0">
                <a:solidFill>
                  <a:prstClr val="white"/>
                </a:solidFill>
                <a:latin typeface="Century Gothic"/>
              </a:rPr>
              <a:t>REG.NO :192211490</a:t>
            </a:r>
          </a:p>
        </p:txBody>
      </p:sp>
      <p:pic>
        <p:nvPicPr>
          <p:cNvPr id="3074" name="Picture 2" descr="How to create on-demand backups and restore the backup for Amazon RDS using AWS  Backup(Part 1)? - The Workfall Blog">
            <a:extLst>
              <a:ext uri="{FF2B5EF4-FFF2-40B4-BE49-F238E27FC236}">
                <a16:creationId xmlns:a16="http://schemas.microsoft.com/office/drawing/2014/main" id="{4C1B439B-25D8-8FC7-4386-03A59559F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134" y="3048244"/>
            <a:ext cx="2812902" cy="16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62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9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edunext.co/wp-content/uploads/2022/11/5-Marketing-best-practices-for-your-e-learning-initiativ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Marketing the E-Learning Platform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A robust marketing strategy can help attract students and educators alike.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Utilizing social media, webinars, and partnerships can expand outreach.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Highlighting unique features and success stories can build credibility and interest.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10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Future Trends in Cloud-Based E-Learning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Artificial intelligence and machine learning are set to revolutionize personalized learning.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Virtual reality and augmented reality can create immersive educational experiences.</a:t>
            </a:r>
            <a:endParaRPr lang="en-US" sz="1600" dirty="0"/>
          </a:p>
          <a:p>
            <a:endParaRPr lang="en-US" sz="1600" dirty="0"/>
          </a:p>
          <a:p>
            <a:r>
              <a:rPr lang="en-US" sz="24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r>
              <a:rPr lang="en-US" sz="1600" dirty="0"/>
              <a:t>Implementing cloud-based e-learning through open cloud platforms revolutionizes education by providing scalable, accessible, and secure learning environments, fostering global educational opportunities and innovation.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7168C5-603D-F726-A22B-6046DEA33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288" y="1172289"/>
            <a:ext cx="2933125" cy="245030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2BBFA2-D682-FC5F-5DD2-C7E0523F6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97" y="435992"/>
            <a:ext cx="7593806" cy="427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407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1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i.pinimg.com/originals/6a/12/99/6a1299346da201a77ef5464122b0e26d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Introduction to Cloud-Based E-Learning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Cloud-based e-learning leverages internet resources to deliver educational content.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This approach facilitates access to learning materials anytime and anywhere.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Open cloud platforms provide cost-effective solutions for scalable education systems.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2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elearninginfographics.com/wp-content/uploads/the-benefits-of-elearning-authoring-in-the-cloud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Benefits of Cloud-Based E-Learning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Flexibility in accessing courses enhances the learning experience for students.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Instructors can easily update materials and resources in real time.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Cloud solutions often enable collaborative learning through shared tools and platforms.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3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w2ssolutions.com/blog/wp-content/uploads/2017/06/Blog9-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Choosing the Right Open Cloud Platform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Key considerations include scalability, security, and ease of use.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Popular open cloud platforms include OpenStack, Google Cloud Platform, and AWS Educate.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Assessing the community support and documentation is essential for successful implementation.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4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Designing the E-Learning Architecture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The architecture should include a user-friendly interface for students and educators.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Backend systems must support data management, authentication, and analytics.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Integrating APIs can enhance functionality and facilitate third-party tool usage.</a:t>
            </a:r>
            <a:endParaRPr lang="en-US" sz="1600" dirty="0"/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219B0932-4A50-4F15-E70A-90C4D59AAE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63B0D6-26FB-7D45-5D61-33651252F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098" y="864394"/>
            <a:ext cx="3304822" cy="247888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5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edx.readthedocs.io/projects/edx-partner-course-staff/en/latest/_images/workflow-create-cont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Course Content Development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High-quality content is crucial for student engagement and retention.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Interactive elements like quizzes, videos, and forums can enhance learning.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Regular updates and feedback loops are necessary to keep content relevant.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6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milgrasp.com/img/sections/features/user_management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Implementing User Management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User profiles should store individual progress and preferences for personalized learning.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Role-based access controls ensure that students and educators have appropriate permissions.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Integration with social media can facilitate peer connections and networking opportunities.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7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stealthlabs.com/wp-content/uploads/2020/10/how-to-build-data-privacy-and-data-security-plan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Ensuring Data Security and Privacy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Implementing strong encryption protocols is vital to protect sensitive information.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Regular audits and compliance checks help maintain data integrity and privacy.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Educating users about safe online practices can reduce security risks.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544089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A5A5CE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FFFFFF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8</a:t>
            </a:r>
            <a:endParaRPr lang="en-US" sz="1600" dirty="0"/>
          </a:p>
        </p:txBody>
      </p:sp>
      <p:pic>
        <p:nvPicPr>
          <p:cNvPr id="5" name="Image 0" descr="https://search-letsfade-com.herokuapp.com/proxy?url=https://www.nikan-consulting.com/wp-content/uploads/2020/07/image-14-1024x98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FFBC00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Leveraging Analytics for Improvement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Analytics tools can track student engagement and performance metrics.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Data-driven insights enable educators to tailor instruction to individual needs.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Times New Roman" pitchFamily="34" charset="0"/>
                <a:ea typeface="Times New Roman" pitchFamily="34" charset="-122"/>
                <a:cs typeface="Times New Roman" pitchFamily="34" charset="-120"/>
              </a:rPr>
              <a:t>Continuous assessment of course effectiveness is essential for ongoing improvement.</a:t>
            </a:r>
            <a:endParaRPr lang="en-US" sz="1600" dirty="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Words>639</Words>
  <Application>Microsoft Office PowerPoint</Application>
  <PresentationFormat>On-screen Show (16:9)</PresentationFormat>
  <Paragraphs>102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Century Gothic</vt:lpstr>
      <vt:lpstr>Times New Roman</vt:lpstr>
      <vt:lpstr>Wingdings 3</vt:lpstr>
      <vt:lpstr>Office Theme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SlideMake.com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Implement A Cloud-based E-learning Through Any Open Cloud Platform</dc:title>
  <dc:subject>Design And Implement A Cloud-based E-learning Through Any Open Cloud Platform</dc:subject>
  <dc:creator>SlideMake.com</dc:creator>
  <cp:lastModifiedBy>Murali Krishna</cp:lastModifiedBy>
  <cp:revision>2</cp:revision>
  <dcterms:created xsi:type="dcterms:W3CDTF">2024-07-29T06:32:09Z</dcterms:created>
  <dcterms:modified xsi:type="dcterms:W3CDTF">2024-08-01T04:57:06Z</dcterms:modified>
</cp:coreProperties>
</file>